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60" r:id="rId2"/>
    <p:sldId id="334" r:id="rId3"/>
    <p:sldId id="347" r:id="rId4"/>
    <p:sldId id="327" r:id="rId5"/>
    <p:sldId id="345" r:id="rId6"/>
    <p:sldId id="341" r:id="rId7"/>
    <p:sldId id="337" r:id="rId8"/>
    <p:sldId id="346" r:id="rId9"/>
    <p:sldId id="343" r:id="rId10"/>
    <p:sldId id="344" r:id="rId11"/>
    <p:sldId id="338" r:id="rId12"/>
    <p:sldId id="339" r:id="rId13"/>
  </p:sldIdLst>
  <p:sldSz cx="121951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3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orient="horz" pos="968">
          <p15:clr>
            <a:srgbClr val="A4A3A4"/>
          </p15:clr>
        </p15:guide>
        <p15:guide id="5" pos="3841">
          <p15:clr>
            <a:srgbClr val="A4A3A4"/>
          </p15:clr>
        </p15:guide>
        <p15:guide id="6" pos="276">
          <p15:clr>
            <a:srgbClr val="A4A3A4"/>
          </p15:clr>
        </p15:guide>
        <p15:guide id="7" pos="74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17" autoAdjust="0"/>
    <p:restoredTop sz="85608" autoAdjust="0"/>
  </p:normalViewPr>
  <p:slideViewPr>
    <p:cSldViewPr snapToGrid="0" snapToObjects="1" showGuides="1">
      <p:cViewPr varScale="1">
        <p:scale>
          <a:sx n="77" d="100"/>
          <a:sy n="77" d="100"/>
        </p:scale>
        <p:origin x="1368" y="90"/>
      </p:cViewPr>
      <p:guideLst>
        <p:guide orient="horz" pos="2160"/>
        <p:guide orient="horz" pos="943"/>
        <p:guide orient="horz" pos="3518"/>
        <p:guide orient="horz" pos="968"/>
        <p:guide pos="3841"/>
        <p:guide pos="276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1061544564356179E-2"/>
          <c:y val="0.26117534270225412"/>
        </c:manualLayout>
      </c:layout>
      <c:overlay val="0"/>
      <c:spPr>
        <a:noFill/>
        <a:ln>
          <a:noFill/>
        </a:ln>
        <a:effectLst/>
      </c:spPr>
      <c:txPr>
        <a:bodyPr rot="-5400000" spcFirstLastPara="1" vertOverflow="ellipsis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5164905712490588E-2"/>
          <c:y val="3.3732099019563686E-2"/>
          <c:w val="0.88528671964506334"/>
          <c:h val="0.550209794028794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000s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Quality Crusaders</c:v>
                </c:pt>
                <c:pt idx="1">
                  <c:v> Accustomed Acquirers</c:v>
                </c:pt>
                <c:pt idx="2">
                  <c:v>Strategic Savers</c:v>
                </c:pt>
                <c:pt idx="3">
                  <c:v>Convenience Kings</c:v>
                </c:pt>
                <c:pt idx="4">
                  <c:v> Promiscuous Purchasers</c:v>
                </c:pt>
                <c:pt idx="5">
                  <c:v>Conscious Connoisseurs</c:v>
                </c:pt>
                <c:pt idx="6">
                  <c:v>Ethical Empathisers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6926.9263289999999</c:v>
                </c:pt>
                <c:pt idx="1">
                  <c:v>5171.9999349999998</c:v>
                </c:pt>
                <c:pt idx="2">
                  <c:v>4259.4374079999998</c:v>
                </c:pt>
                <c:pt idx="3">
                  <c:v>3510.2499280000002</c:v>
                </c:pt>
                <c:pt idx="4">
                  <c:v>2488.1405129999998</c:v>
                </c:pt>
                <c:pt idx="5">
                  <c:v>1784.6207830000001</c:v>
                </c:pt>
                <c:pt idx="6">
                  <c:v>1507.3652870000001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BB-4148-A858-BD5077423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6728904"/>
        <c:axId val="345451336"/>
      </c:barChart>
      <c:catAx>
        <c:axId val="346728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451336"/>
        <c:crosses val="autoZero"/>
        <c:auto val="1"/>
        <c:lblAlgn val="ctr"/>
        <c:lblOffset val="100"/>
        <c:noMultiLvlLbl val="0"/>
      </c:catAx>
      <c:valAx>
        <c:axId val="345451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728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Quality Crusaders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 Newspapers</c:v>
                </c:pt>
                <c:pt idx="1">
                  <c:v>Magazines</c:v>
                </c:pt>
                <c:pt idx="2">
                  <c:v>TV</c:v>
                </c:pt>
                <c:pt idx="3">
                  <c:v>Internet</c:v>
                </c:pt>
                <c:pt idx="4">
                  <c:v>OOH</c:v>
                </c:pt>
                <c:pt idx="5">
                  <c:v>Cinema</c:v>
                </c:pt>
                <c:pt idx="6">
                  <c:v>Radio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112</c:v>
                </c:pt>
                <c:pt idx="1">
                  <c:v>116</c:v>
                </c:pt>
                <c:pt idx="2">
                  <c:v>95</c:v>
                </c:pt>
                <c:pt idx="3">
                  <c:v>99</c:v>
                </c:pt>
                <c:pt idx="4">
                  <c:v>99</c:v>
                </c:pt>
                <c:pt idx="5">
                  <c:v>124</c:v>
                </c:pt>
                <c:pt idx="6">
                  <c:v>106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85-4B21-93A3-5D74E5D108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7752080"/>
        <c:axId val="467751096"/>
      </c:lineChart>
      <c:catAx>
        <c:axId val="46775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751096"/>
        <c:crosses val="autoZero"/>
        <c:auto val="1"/>
        <c:lblAlgn val="ctr"/>
        <c:lblOffset val="100"/>
        <c:noMultiLvlLbl val="0"/>
      </c:catAx>
      <c:valAx>
        <c:axId val="467751096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75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Promiscuous Purchasers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Newspapers</c:v>
                </c:pt>
                <c:pt idx="1">
                  <c:v>Magazines</c:v>
                </c:pt>
                <c:pt idx="2">
                  <c:v>TV</c:v>
                </c:pt>
                <c:pt idx="3">
                  <c:v>Internet</c:v>
                </c:pt>
                <c:pt idx="4">
                  <c:v>OOH</c:v>
                </c:pt>
                <c:pt idx="5">
                  <c:v>Cinema</c:v>
                </c:pt>
                <c:pt idx="6">
                  <c:v>Radio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88</c:v>
                </c:pt>
                <c:pt idx="1">
                  <c:v>135</c:v>
                </c:pt>
                <c:pt idx="2">
                  <c:v>98</c:v>
                </c:pt>
                <c:pt idx="3">
                  <c:v>112</c:v>
                </c:pt>
                <c:pt idx="4">
                  <c:v>115</c:v>
                </c:pt>
                <c:pt idx="5">
                  <c:v>113</c:v>
                </c:pt>
                <c:pt idx="6">
                  <c:v>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70-4C63-B0BC-D0792DDD0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7752080"/>
        <c:axId val="467751096"/>
      </c:lineChart>
      <c:catAx>
        <c:axId val="46775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751096"/>
        <c:crosses val="autoZero"/>
        <c:auto val="1"/>
        <c:lblAlgn val="ctr"/>
        <c:lblOffset val="100"/>
        <c:noMultiLvlLbl val="0"/>
      </c:catAx>
      <c:valAx>
        <c:axId val="467751096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75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Conscious Connoisseurs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Newspapers</c:v>
                </c:pt>
                <c:pt idx="1">
                  <c:v>Magazines</c:v>
                </c:pt>
                <c:pt idx="2">
                  <c:v>TV</c:v>
                </c:pt>
                <c:pt idx="3">
                  <c:v>Internet</c:v>
                </c:pt>
                <c:pt idx="4">
                  <c:v>OOH</c:v>
                </c:pt>
                <c:pt idx="5">
                  <c:v>Cinema</c:v>
                </c:pt>
                <c:pt idx="6">
                  <c:v>Radio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87</c:v>
                </c:pt>
                <c:pt idx="1">
                  <c:v>174</c:v>
                </c:pt>
                <c:pt idx="2">
                  <c:v>82</c:v>
                </c:pt>
                <c:pt idx="3">
                  <c:v>122</c:v>
                </c:pt>
                <c:pt idx="4">
                  <c:v>119</c:v>
                </c:pt>
                <c:pt idx="5">
                  <c:v>157</c:v>
                </c:pt>
                <c:pt idx="6">
                  <c:v>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62-4B4D-A9E4-3A57BDBE8F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7752080"/>
        <c:axId val="467751096"/>
      </c:lineChart>
      <c:catAx>
        <c:axId val="46775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751096"/>
        <c:crosses val="autoZero"/>
        <c:auto val="1"/>
        <c:lblAlgn val="ctr"/>
        <c:lblOffset val="100"/>
        <c:noMultiLvlLbl val="0"/>
      </c:catAx>
      <c:valAx>
        <c:axId val="467751096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75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7F613-99C4-4702-BB0C-FCBCA975605F}" type="datetimeFigureOut">
              <a:rPr lang="en-GB" smtClean="0"/>
              <a:t>22/02/2017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62-59D7-40C0-BDE8-4D826AF3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57262-59D7-40C0-BDE8-4D826AF373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075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57262-59D7-40C0-BDE8-4D826AF373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554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57262-59D7-40C0-BDE8-4D826AF373C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658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57262-59D7-40C0-BDE8-4D826AF373C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443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57262-59D7-40C0-BDE8-4D826AF373C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648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82601"/>
            <a:ext cx="5666898" cy="147002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943101"/>
            <a:ext cx="5667628" cy="5429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Master subtitle style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23863" y="25908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0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495426"/>
            <a:ext cx="9094733" cy="4089399"/>
          </a:xfrm>
        </p:spPr>
        <p:txBody>
          <a:bodyPr numCol="2" spcCol="360000"/>
          <a:lstStyle>
            <a:lvl1pPr marL="179388" indent="-179388">
              <a:spcBef>
                <a:spcPts val="1500"/>
              </a:spcBef>
              <a:buFont typeface="Arial" panose="020B0604020202020204" pitchFamily="34" charset="0"/>
              <a:buChar char="•"/>
              <a:defRPr/>
            </a:lvl1pPr>
            <a:lvl2pPr marL="357188" indent="-177800">
              <a:buFont typeface="Arial" panose="020B0604020202020204" pitchFamily="34" charset="0"/>
              <a:buChar char="•"/>
              <a:defRPr/>
            </a:lvl2pPr>
            <a:lvl3pPr marL="538163" indent="-180975">
              <a:defRPr/>
            </a:lvl3pPr>
            <a:lvl4pPr marL="714375" indent="-177800">
              <a:defRPr/>
            </a:lvl4pPr>
            <a:lvl5pPr marL="890588" indent="-17145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21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ic plus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3405" y="1495426"/>
            <a:ext cx="7522511" cy="4089399"/>
          </a:xfrm>
        </p:spPr>
        <p:txBody>
          <a:bodyPr numCol="2" spcCol="360000"/>
          <a:lstStyle>
            <a:lvl1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defRPr/>
            </a:lvl3pPr>
            <a:lvl4pPr marL="357188" indent="-177800">
              <a:defRPr/>
            </a:lvl4pPr>
            <a:lvl5pPr marL="533400" indent="-17145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341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38149" y="1496219"/>
            <a:ext cx="5596955" cy="349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6169594" y="1496219"/>
            <a:ext cx="5596955" cy="34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286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535113"/>
            <a:ext cx="5596953" cy="350837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9594" y="1535113"/>
            <a:ext cx="5596955" cy="350837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38149" y="1981994"/>
            <a:ext cx="5596955" cy="349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6169594" y="1981994"/>
            <a:ext cx="5596955" cy="349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463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786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ase Stud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72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976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- cov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5175" cy="6858000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389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8151" y="4425696"/>
            <a:ext cx="11328399" cy="1159129"/>
          </a:xfrm>
        </p:spPr>
        <p:txBody>
          <a:bodyPr numCol="3" spcCol="360000"/>
          <a:lstStyle>
            <a:lvl1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defRPr/>
            </a:lvl3pPr>
            <a:lvl4pPr marL="357188" indent="-177800">
              <a:defRPr/>
            </a:lvl4pPr>
            <a:lvl5pPr marL="533400" indent="-17145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38150" y="1536700"/>
            <a:ext cx="3650456" cy="2520000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269955" y="1536700"/>
            <a:ext cx="7496595" cy="2520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773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Master subtitle style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6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82601"/>
            <a:ext cx="5666898" cy="147002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943101"/>
            <a:ext cx="5667628" cy="5429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Master subtitle style</a:t>
            </a:r>
            <a:endParaRPr lang="en-GB" dirty="0"/>
          </a:p>
        </p:txBody>
      </p:sp>
      <p:sp>
        <p:nvSpPr>
          <p:cNvPr id="1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23863" y="25908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68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58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98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47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82601"/>
            <a:ext cx="5666898" cy="147002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943101"/>
            <a:ext cx="5667628" cy="5429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Master subtitle style</a:t>
            </a:r>
            <a:endParaRPr lang="en-GB" dirty="0"/>
          </a:p>
        </p:txBody>
      </p:sp>
      <p:sp>
        <p:nvSpPr>
          <p:cNvPr id="1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23863" y="25908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99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82601"/>
            <a:ext cx="5666898" cy="147002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943101"/>
            <a:ext cx="5667628" cy="5429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Master subtitle style</a:t>
            </a:r>
            <a:endParaRPr lang="en-GB" dirty="0"/>
          </a:p>
        </p:txBody>
      </p:sp>
      <p:sp>
        <p:nvSpPr>
          <p:cNvPr id="1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23863" y="25908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7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82601"/>
            <a:ext cx="5666898" cy="147002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943101"/>
            <a:ext cx="5667628" cy="5429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Master subtitle style</a:t>
            </a:r>
            <a:endParaRPr lang="en-GB" dirty="0"/>
          </a:p>
        </p:txBody>
      </p:sp>
      <p:sp>
        <p:nvSpPr>
          <p:cNvPr id="1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23863" y="25908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7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>
            <a:spLocks noEditPoints="1"/>
          </p:cNvSpPr>
          <p:nvPr userDrawn="1"/>
        </p:nvSpPr>
        <p:spPr bwMode="auto">
          <a:xfrm>
            <a:off x="6735763" y="420688"/>
            <a:ext cx="5459412" cy="6438900"/>
          </a:xfrm>
          <a:custGeom>
            <a:avLst/>
            <a:gdLst>
              <a:gd name="T0" fmla="*/ 854 w 14460"/>
              <a:gd name="T1" fmla="*/ 11113 h 17052"/>
              <a:gd name="T2" fmla="*/ 10779 w 14460"/>
              <a:gd name="T3" fmla="*/ 890 h 17052"/>
              <a:gd name="T4" fmla="*/ 14460 w 14460"/>
              <a:gd name="T5" fmla="*/ 1601 h 17052"/>
              <a:gd name="T6" fmla="*/ 14460 w 14460"/>
              <a:gd name="T7" fmla="*/ 111 h 17052"/>
              <a:gd name="T8" fmla="*/ 12988 w 14460"/>
              <a:gd name="T9" fmla="*/ 15 h 17052"/>
              <a:gd name="T10" fmla="*/ 12536 w 14460"/>
              <a:gd name="T11" fmla="*/ 12 h 17052"/>
              <a:gd name="T12" fmla="*/ 10268 w 14460"/>
              <a:gd name="T13" fmla="*/ 49 h 17052"/>
              <a:gd name="T14" fmla="*/ 0 w 14460"/>
              <a:gd name="T15" fmla="*/ 11113 h 17052"/>
              <a:gd name="T16" fmla="*/ 1661 w 14460"/>
              <a:gd name="T17" fmla="*/ 17052 h 17052"/>
              <a:gd name="T18" fmla="*/ 2686 w 14460"/>
              <a:gd name="T19" fmla="*/ 17051 h 17052"/>
              <a:gd name="T20" fmla="*/ 854 w 14460"/>
              <a:gd name="T21" fmla="*/ 11113 h 17052"/>
              <a:gd name="T22" fmla="*/ 11662 w 14460"/>
              <a:gd name="T23" fmla="*/ 3753 h 17052"/>
              <a:gd name="T24" fmla="*/ 14460 w 14460"/>
              <a:gd name="T25" fmla="*/ 4783 h 17052"/>
              <a:gd name="T26" fmla="*/ 14460 w 14460"/>
              <a:gd name="T27" fmla="*/ 3772 h 17052"/>
              <a:gd name="T28" fmla="*/ 10779 w 14460"/>
              <a:gd name="T29" fmla="*/ 2847 h 17052"/>
              <a:gd name="T30" fmla="*/ 4645 w 14460"/>
              <a:gd name="T31" fmla="*/ 5805 h 17052"/>
              <a:gd name="T32" fmla="*/ 2742 w 14460"/>
              <a:gd name="T33" fmla="*/ 11132 h 17052"/>
              <a:gd name="T34" fmla="*/ 4199 w 14460"/>
              <a:gd name="T35" fmla="*/ 17032 h 17052"/>
              <a:gd name="T36" fmla="*/ 5212 w 14460"/>
              <a:gd name="T37" fmla="*/ 17051 h 17052"/>
              <a:gd name="T38" fmla="*/ 3596 w 14460"/>
              <a:gd name="T39" fmla="*/ 11132 h 17052"/>
              <a:gd name="T40" fmla="*/ 5315 w 14460"/>
              <a:gd name="T41" fmla="*/ 6334 h 17052"/>
              <a:gd name="T42" fmla="*/ 9131 w 14460"/>
              <a:gd name="T43" fmla="*/ 3882 h 17052"/>
              <a:gd name="T44" fmla="*/ 5700 w 14460"/>
              <a:gd name="T45" fmla="*/ 11113 h 17052"/>
              <a:gd name="T46" fmla="*/ 7755 w 14460"/>
              <a:gd name="T47" fmla="*/ 17051 h 17052"/>
              <a:gd name="T48" fmla="*/ 8994 w 14460"/>
              <a:gd name="T49" fmla="*/ 17051 h 17052"/>
              <a:gd name="T50" fmla="*/ 6554 w 14460"/>
              <a:gd name="T51" fmla="*/ 11113 h 17052"/>
              <a:gd name="T52" fmla="*/ 11662 w 14460"/>
              <a:gd name="T53" fmla="*/ 3753 h 17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60" h="17052">
                <a:moveTo>
                  <a:pt x="854" y="11113"/>
                </a:moveTo>
                <a:cubicBezTo>
                  <a:pt x="854" y="5285"/>
                  <a:pt x="5121" y="890"/>
                  <a:pt x="10779" y="890"/>
                </a:cubicBezTo>
                <a:cubicBezTo>
                  <a:pt x="12114" y="890"/>
                  <a:pt x="13352" y="1139"/>
                  <a:pt x="14460" y="1601"/>
                </a:cubicBezTo>
                <a:cubicBezTo>
                  <a:pt x="14460" y="111"/>
                  <a:pt x="14460" y="111"/>
                  <a:pt x="14460" y="111"/>
                </a:cubicBezTo>
                <a:cubicBezTo>
                  <a:pt x="13980" y="47"/>
                  <a:pt x="13488" y="15"/>
                  <a:pt x="12988" y="15"/>
                </a:cubicBezTo>
                <a:cubicBezTo>
                  <a:pt x="12891" y="18"/>
                  <a:pt x="12725" y="14"/>
                  <a:pt x="12536" y="12"/>
                </a:cubicBezTo>
                <a:cubicBezTo>
                  <a:pt x="11600" y="4"/>
                  <a:pt x="10656" y="0"/>
                  <a:pt x="10268" y="49"/>
                </a:cubicBezTo>
                <a:cubicBezTo>
                  <a:pt x="4379" y="305"/>
                  <a:pt x="0" y="4974"/>
                  <a:pt x="0" y="11113"/>
                </a:cubicBezTo>
                <a:cubicBezTo>
                  <a:pt x="0" y="13313"/>
                  <a:pt x="605" y="15344"/>
                  <a:pt x="1661" y="17052"/>
                </a:cubicBezTo>
                <a:cubicBezTo>
                  <a:pt x="2686" y="17051"/>
                  <a:pt x="2686" y="17051"/>
                  <a:pt x="2686" y="17051"/>
                </a:cubicBezTo>
                <a:cubicBezTo>
                  <a:pt x="1528" y="15386"/>
                  <a:pt x="854" y="13343"/>
                  <a:pt x="854" y="11113"/>
                </a:cubicBezTo>
                <a:moveTo>
                  <a:pt x="11662" y="3753"/>
                </a:moveTo>
                <a:cubicBezTo>
                  <a:pt x="12713" y="3877"/>
                  <a:pt x="13659" y="4225"/>
                  <a:pt x="14460" y="4783"/>
                </a:cubicBezTo>
                <a:cubicBezTo>
                  <a:pt x="14460" y="3772"/>
                  <a:pt x="14460" y="3772"/>
                  <a:pt x="14460" y="3772"/>
                </a:cubicBezTo>
                <a:cubicBezTo>
                  <a:pt x="13397" y="3163"/>
                  <a:pt x="12151" y="2847"/>
                  <a:pt x="10779" y="2847"/>
                </a:cubicBezTo>
                <a:cubicBezTo>
                  <a:pt x="8295" y="2847"/>
                  <a:pt x="6174" y="3870"/>
                  <a:pt x="4645" y="5805"/>
                </a:cubicBezTo>
                <a:cubicBezTo>
                  <a:pt x="3471" y="7290"/>
                  <a:pt x="2742" y="9332"/>
                  <a:pt x="2742" y="11132"/>
                </a:cubicBezTo>
                <a:cubicBezTo>
                  <a:pt x="2742" y="13350"/>
                  <a:pt x="3265" y="15356"/>
                  <a:pt x="4199" y="17032"/>
                </a:cubicBezTo>
                <a:cubicBezTo>
                  <a:pt x="5212" y="17051"/>
                  <a:pt x="5212" y="17051"/>
                  <a:pt x="5212" y="17051"/>
                </a:cubicBezTo>
                <a:cubicBezTo>
                  <a:pt x="4181" y="15414"/>
                  <a:pt x="3596" y="13392"/>
                  <a:pt x="3596" y="11132"/>
                </a:cubicBezTo>
                <a:cubicBezTo>
                  <a:pt x="3596" y="9515"/>
                  <a:pt x="4254" y="7676"/>
                  <a:pt x="5315" y="6334"/>
                </a:cubicBezTo>
                <a:cubicBezTo>
                  <a:pt x="6324" y="5057"/>
                  <a:pt x="7624" y="4227"/>
                  <a:pt x="9131" y="3882"/>
                </a:cubicBezTo>
                <a:cubicBezTo>
                  <a:pt x="6990" y="5286"/>
                  <a:pt x="5700" y="7900"/>
                  <a:pt x="5700" y="11113"/>
                </a:cubicBezTo>
                <a:cubicBezTo>
                  <a:pt x="5700" y="13535"/>
                  <a:pt x="6456" y="15594"/>
                  <a:pt x="7755" y="17051"/>
                </a:cubicBezTo>
                <a:cubicBezTo>
                  <a:pt x="8994" y="17051"/>
                  <a:pt x="8994" y="17051"/>
                  <a:pt x="8994" y="17051"/>
                </a:cubicBezTo>
                <a:cubicBezTo>
                  <a:pt x="7468" y="15744"/>
                  <a:pt x="6554" y="13651"/>
                  <a:pt x="6554" y="11113"/>
                </a:cubicBezTo>
                <a:cubicBezTo>
                  <a:pt x="6554" y="7274"/>
                  <a:pt x="8557" y="4393"/>
                  <a:pt x="11662" y="375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82601"/>
            <a:ext cx="5666898" cy="147002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943101"/>
            <a:ext cx="5667628" cy="5429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Master subtitle style</a:t>
            </a:r>
            <a:endParaRPr lang="en-GB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6" y="6333375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2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>
            <a:spLocks noEditPoints="1"/>
          </p:cNvSpPr>
          <p:nvPr userDrawn="1"/>
        </p:nvSpPr>
        <p:spPr bwMode="auto">
          <a:xfrm>
            <a:off x="6735763" y="420688"/>
            <a:ext cx="5459412" cy="6438900"/>
          </a:xfrm>
          <a:custGeom>
            <a:avLst/>
            <a:gdLst>
              <a:gd name="T0" fmla="*/ 854 w 14460"/>
              <a:gd name="T1" fmla="*/ 11113 h 17052"/>
              <a:gd name="T2" fmla="*/ 10779 w 14460"/>
              <a:gd name="T3" fmla="*/ 890 h 17052"/>
              <a:gd name="T4" fmla="*/ 14460 w 14460"/>
              <a:gd name="T5" fmla="*/ 1601 h 17052"/>
              <a:gd name="T6" fmla="*/ 14460 w 14460"/>
              <a:gd name="T7" fmla="*/ 111 h 17052"/>
              <a:gd name="T8" fmla="*/ 12988 w 14460"/>
              <a:gd name="T9" fmla="*/ 15 h 17052"/>
              <a:gd name="T10" fmla="*/ 12536 w 14460"/>
              <a:gd name="T11" fmla="*/ 12 h 17052"/>
              <a:gd name="T12" fmla="*/ 10268 w 14460"/>
              <a:gd name="T13" fmla="*/ 49 h 17052"/>
              <a:gd name="T14" fmla="*/ 0 w 14460"/>
              <a:gd name="T15" fmla="*/ 11113 h 17052"/>
              <a:gd name="T16" fmla="*/ 1661 w 14460"/>
              <a:gd name="T17" fmla="*/ 17052 h 17052"/>
              <a:gd name="T18" fmla="*/ 2686 w 14460"/>
              <a:gd name="T19" fmla="*/ 17051 h 17052"/>
              <a:gd name="T20" fmla="*/ 854 w 14460"/>
              <a:gd name="T21" fmla="*/ 11113 h 17052"/>
              <a:gd name="T22" fmla="*/ 11662 w 14460"/>
              <a:gd name="T23" fmla="*/ 3753 h 17052"/>
              <a:gd name="T24" fmla="*/ 14460 w 14460"/>
              <a:gd name="T25" fmla="*/ 4783 h 17052"/>
              <a:gd name="T26" fmla="*/ 14460 w 14460"/>
              <a:gd name="T27" fmla="*/ 3772 h 17052"/>
              <a:gd name="T28" fmla="*/ 10779 w 14460"/>
              <a:gd name="T29" fmla="*/ 2847 h 17052"/>
              <a:gd name="T30" fmla="*/ 4645 w 14460"/>
              <a:gd name="T31" fmla="*/ 5805 h 17052"/>
              <a:gd name="T32" fmla="*/ 2742 w 14460"/>
              <a:gd name="T33" fmla="*/ 11132 h 17052"/>
              <a:gd name="T34" fmla="*/ 4199 w 14460"/>
              <a:gd name="T35" fmla="*/ 17032 h 17052"/>
              <a:gd name="T36" fmla="*/ 5212 w 14460"/>
              <a:gd name="T37" fmla="*/ 17051 h 17052"/>
              <a:gd name="T38" fmla="*/ 3596 w 14460"/>
              <a:gd name="T39" fmla="*/ 11132 h 17052"/>
              <a:gd name="T40" fmla="*/ 5315 w 14460"/>
              <a:gd name="T41" fmla="*/ 6334 h 17052"/>
              <a:gd name="T42" fmla="*/ 9131 w 14460"/>
              <a:gd name="T43" fmla="*/ 3882 h 17052"/>
              <a:gd name="T44" fmla="*/ 5700 w 14460"/>
              <a:gd name="T45" fmla="*/ 11113 h 17052"/>
              <a:gd name="T46" fmla="*/ 7755 w 14460"/>
              <a:gd name="T47" fmla="*/ 17051 h 17052"/>
              <a:gd name="T48" fmla="*/ 8994 w 14460"/>
              <a:gd name="T49" fmla="*/ 17051 h 17052"/>
              <a:gd name="T50" fmla="*/ 6554 w 14460"/>
              <a:gd name="T51" fmla="*/ 11113 h 17052"/>
              <a:gd name="T52" fmla="*/ 11662 w 14460"/>
              <a:gd name="T53" fmla="*/ 3753 h 17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60" h="17052">
                <a:moveTo>
                  <a:pt x="854" y="11113"/>
                </a:moveTo>
                <a:cubicBezTo>
                  <a:pt x="854" y="5285"/>
                  <a:pt x="5121" y="890"/>
                  <a:pt x="10779" y="890"/>
                </a:cubicBezTo>
                <a:cubicBezTo>
                  <a:pt x="12114" y="890"/>
                  <a:pt x="13352" y="1139"/>
                  <a:pt x="14460" y="1601"/>
                </a:cubicBezTo>
                <a:cubicBezTo>
                  <a:pt x="14460" y="111"/>
                  <a:pt x="14460" y="111"/>
                  <a:pt x="14460" y="111"/>
                </a:cubicBezTo>
                <a:cubicBezTo>
                  <a:pt x="13980" y="47"/>
                  <a:pt x="13488" y="15"/>
                  <a:pt x="12988" y="15"/>
                </a:cubicBezTo>
                <a:cubicBezTo>
                  <a:pt x="12891" y="18"/>
                  <a:pt x="12725" y="14"/>
                  <a:pt x="12536" y="12"/>
                </a:cubicBezTo>
                <a:cubicBezTo>
                  <a:pt x="11600" y="4"/>
                  <a:pt x="10656" y="0"/>
                  <a:pt x="10268" y="49"/>
                </a:cubicBezTo>
                <a:cubicBezTo>
                  <a:pt x="4379" y="305"/>
                  <a:pt x="0" y="4974"/>
                  <a:pt x="0" y="11113"/>
                </a:cubicBezTo>
                <a:cubicBezTo>
                  <a:pt x="0" y="13313"/>
                  <a:pt x="605" y="15344"/>
                  <a:pt x="1661" y="17052"/>
                </a:cubicBezTo>
                <a:cubicBezTo>
                  <a:pt x="2686" y="17051"/>
                  <a:pt x="2686" y="17051"/>
                  <a:pt x="2686" y="17051"/>
                </a:cubicBezTo>
                <a:cubicBezTo>
                  <a:pt x="1528" y="15386"/>
                  <a:pt x="854" y="13343"/>
                  <a:pt x="854" y="11113"/>
                </a:cubicBezTo>
                <a:moveTo>
                  <a:pt x="11662" y="3753"/>
                </a:moveTo>
                <a:cubicBezTo>
                  <a:pt x="12713" y="3877"/>
                  <a:pt x="13659" y="4225"/>
                  <a:pt x="14460" y="4783"/>
                </a:cubicBezTo>
                <a:cubicBezTo>
                  <a:pt x="14460" y="3772"/>
                  <a:pt x="14460" y="3772"/>
                  <a:pt x="14460" y="3772"/>
                </a:cubicBezTo>
                <a:cubicBezTo>
                  <a:pt x="13397" y="3163"/>
                  <a:pt x="12151" y="2847"/>
                  <a:pt x="10779" y="2847"/>
                </a:cubicBezTo>
                <a:cubicBezTo>
                  <a:pt x="8295" y="2847"/>
                  <a:pt x="6174" y="3870"/>
                  <a:pt x="4645" y="5805"/>
                </a:cubicBezTo>
                <a:cubicBezTo>
                  <a:pt x="3471" y="7290"/>
                  <a:pt x="2742" y="9332"/>
                  <a:pt x="2742" y="11132"/>
                </a:cubicBezTo>
                <a:cubicBezTo>
                  <a:pt x="2742" y="13350"/>
                  <a:pt x="3265" y="15356"/>
                  <a:pt x="4199" y="17032"/>
                </a:cubicBezTo>
                <a:cubicBezTo>
                  <a:pt x="5212" y="17051"/>
                  <a:pt x="5212" y="17051"/>
                  <a:pt x="5212" y="17051"/>
                </a:cubicBezTo>
                <a:cubicBezTo>
                  <a:pt x="4181" y="15414"/>
                  <a:pt x="3596" y="13392"/>
                  <a:pt x="3596" y="11132"/>
                </a:cubicBezTo>
                <a:cubicBezTo>
                  <a:pt x="3596" y="9515"/>
                  <a:pt x="4254" y="7676"/>
                  <a:pt x="5315" y="6334"/>
                </a:cubicBezTo>
                <a:cubicBezTo>
                  <a:pt x="6324" y="5057"/>
                  <a:pt x="7624" y="4227"/>
                  <a:pt x="9131" y="3882"/>
                </a:cubicBezTo>
                <a:cubicBezTo>
                  <a:pt x="6990" y="5286"/>
                  <a:pt x="5700" y="7900"/>
                  <a:pt x="5700" y="11113"/>
                </a:cubicBezTo>
                <a:cubicBezTo>
                  <a:pt x="5700" y="13535"/>
                  <a:pt x="6456" y="15594"/>
                  <a:pt x="7755" y="17051"/>
                </a:cubicBezTo>
                <a:cubicBezTo>
                  <a:pt x="8994" y="17051"/>
                  <a:pt x="8994" y="17051"/>
                  <a:pt x="8994" y="17051"/>
                </a:cubicBezTo>
                <a:cubicBezTo>
                  <a:pt x="7468" y="15744"/>
                  <a:pt x="6554" y="13651"/>
                  <a:pt x="6554" y="11113"/>
                </a:cubicBezTo>
                <a:cubicBezTo>
                  <a:pt x="6554" y="7274"/>
                  <a:pt x="8557" y="4393"/>
                  <a:pt x="11662" y="3753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82601"/>
            <a:ext cx="5666898" cy="147002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943101"/>
            <a:ext cx="5667628" cy="5429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Master subtitle style</a:t>
            </a:r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6" y="6333375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77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495427"/>
            <a:ext cx="8286750" cy="2860674"/>
          </a:xfrm>
        </p:spPr>
        <p:txBody>
          <a:bodyPr numCol="3" spcCol="360000"/>
          <a:lstStyle>
            <a:lvl1pPr marL="342900" indent="-342900">
              <a:spcBef>
                <a:spcPts val="1200"/>
              </a:spcBef>
              <a:buFont typeface="+mj-lt"/>
              <a:buAutoNum type="arabicPeriod"/>
              <a:defRPr sz="1400">
                <a:latin typeface="+mn-lt"/>
              </a:defRPr>
            </a:lvl1pPr>
            <a:lvl2pPr marL="355600" indent="0">
              <a:lnSpc>
                <a:spcPct val="100000"/>
              </a:lnSpc>
              <a:spcBef>
                <a:spcPts val="0"/>
              </a:spcBef>
              <a:defRPr sz="1400"/>
            </a:lvl2pPr>
            <a:lvl3pPr marL="536575" indent="-180975">
              <a:defRPr/>
            </a:lvl3pPr>
            <a:lvl4pPr marL="717550" indent="-180975">
              <a:defRPr/>
            </a:lvl4pPr>
            <a:lvl5pPr marL="898525" indent="-17145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23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757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408720"/>
            <a:ext cx="11328400" cy="610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495426"/>
            <a:ext cx="11328400" cy="4089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6" y="6332854"/>
            <a:ext cx="1476000" cy="19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3" r:id="rId3"/>
    <p:sldLayoutId id="2147483660" r:id="rId4"/>
    <p:sldLayoutId id="2147483661" r:id="rId5"/>
    <p:sldLayoutId id="2147483651" r:id="rId6"/>
    <p:sldLayoutId id="2147483662" r:id="rId7"/>
    <p:sldLayoutId id="2147483665" r:id="rId8"/>
    <p:sldLayoutId id="2147483650" r:id="rId9"/>
    <p:sldLayoutId id="2147483666" r:id="rId10"/>
    <p:sldLayoutId id="2147483667" r:id="rId11"/>
    <p:sldLayoutId id="2147483652" r:id="rId12"/>
    <p:sldLayoutId id="2147483653" r:id="rId13"/>
    <p:sldLayoutId id="2147483654" r:id="rId14"/>
    <p:sldLayoutId id="2147483673" r:id="rId15"/>
    <p:sldLayoutId id="2147483655" r:id="rId16"/>
    <p:sldLayoutId id="2147483674" r:id="rId17"/>
    <p:sldLayoutId id="2147483675" r:id="rId18"/>
    <p:sldLayoutId id="2147483668" r:id="rId19"/>
    <p:sldLayoutId id="2147483669" r:id="rId20"/>
    <p:sldLayoutId id="2147483670" r:id="rId21"/>
    <p:sldLayoutId id="2147483671" r:id="rId22"/>
    <p:sldLayoutId id="2147483672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2000" b="1" kern="1200">
          <a:solidFill>
            <a:schemeClr val="accent6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542925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714375" indent="-180975" algn="l" defTabSz="89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6pPr>
      <a:lvl7pPr marL="1076325" marR="0" indent="-1809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accent6"/>
          </a:solidFill>
          <a:latin typeface="+mn-lt"/>
          <a:ea typeface="+mn-ea"/>
          <a:cs typeface="+mn-cs"/>
        </a:defRPr>
      </a:lvl7pPr>
      <a:lvl8pPr marL="1257300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accent6"/>
          </a:solidFill>
          <a:latin typeface="+mn-lt"/>
          <a:ea typeface="+mn-ea"/>
          <a:cs typeface="+mn-cs"/>
        </a:defRPr>
      </a:lvl8pPr>
      <a:lvl9pPr marL="1438275" marR="0" indent="-180975" algn="l" defTabSz="8953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100" kern="1200">
          <a:solidFill>
            <a:schemeClr val="accent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66" y="2466404"/>
            <a:ext cx="7579454" cy="1470025"/>
          </a:xfrm>
        </p:spPr>
        <p:txBody>
          <a:bodyPr>
            <a:noAutofit/>
          </a:bodyPr>
          <a:lstStyle/>
          <a:p>
            <a:r>
              <a:rPr lang="en-GB" sz="4400" dirty="0"/>
              <a:t>FMCG Shoppers Archetypes</a:t>
            </a:r>
            <a:br>
              <a:rPr lang="en-GB" sz="2400" dirty="0"/>
            </a:br>
            <a:r>
              <a:rPr lang="en-GB" sz="2400" dirty="0"/>
              <a:t> </a:t>
            </a:r>
            <a:br>
              <a:rPr lang="en-GB" sz="2400" dirty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65850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76036"/>
              </p:ext>
            </p:extLst>
          </p:nvPr>
        </p:nvGraphicFramePr>
        <p:xfrm>
          <a:off x="1639421" y="1318723"/>
          <a:ext cx="9647783" cy="3216881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5730875">
                  <a:extLst>
                    <a:ext uri="{9D8B030D-6E8A-4147-A177-3AD203B41FA5}">
                      <a16:colId xmlns:a16="http://schemas.microsoft.com/office/drawing/2014/main" val="475726338"/>
                    </a:ext>
                  </a:extLst>
                </a:gridCol>
                <a:gridCol w="1310185">
                  <a:extLst>
                    <a:ext uri="{9D8B030D-6E8A-4147-A177-3AD203B41FA5}">
                      <a16:colId xmlns:a16="http://schemas.microsoft.com/office/drawing/2014/main" val="609543526"/>
                    </a:ext>
                  </a:extLst>
                </a:gridCol>
                <a:gridCol w="1323833">
                  <a:extLst>
                    <a:ext uri="{9D8B030D-6E8A-4147-A177-3AD203B41FA5}">
                      <a16:colId xmlns:a16="http://schemas.microsoft.com/office/drawing/2014/main" val="2645060356"/>
                    </a:ext>
                  </a:extLst>
                </a:gridCol>
                <a:gridCol w="1282890">
                  <a:extLst>
                    <a:ext uri="{9D8B030D-6E8A-4147-A177-3AD203B41FA5}">
                      <a16:colId xmlns:a16="http://schemas.microsoft.com/office/drawing/2014/main" val="2597059121"/>
                    </a:ext>
                  </a:extLst>
                </a:gridCol>
              </a:tblGrid>
              <a:tr h="429866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Response – later 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Quality Crusaders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Promiscuous Purchasers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Conscious Connoisseurs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215268"/>
                  </a:ext>
                </a:extLst>
              </a:tr>
              <a:tr h="2507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Talked with friends about a product/service/brand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2840621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Researched a product/service online (NOT via mobile)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3425182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Interacted directly with a brand page on social media sites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2987084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Purchased a product/service online (NOT via mobile)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5441487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Downloaded an app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2887839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Went to store to buy a product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2513333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Used a mobile phone to make a purchase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5957239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Researched a product/service on a mobile phone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9707452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Posted/shared content about a product/service/brand on social media sites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0312236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Redeemed a voucher with a mobile phone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832167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Texted/Called/Emailed for more information using a mobile phone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1882410"/>
                  </a:ext>
                </a:extLst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82882" y="293043"/>
            <a:ext cx="12781556" cy="610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Likelihood to respond versus the average main shopper in the household</a:t>
            </a:r>
          </a:p>
          <a:p>
            <a:r>
              <a:rPr lang="en-GB" sz="2000" dirty="0"/>
              <a:t>(index)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/>
              <a:t>GB TGI Clickstream 2016 Q4 (July 2015 - June 2016)  - with Mobile - Pop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486458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640656"/>
              </p:ext>
            </p:extLst>
          </p:nvPr>
        </p:nvGraphicFramePr>
        <p:xfrm>
          <a:off x="1639421" y="1318723"/>
          <a:ext cx="9647783" cy="370624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5730875">
                  <a:extLst>
                    <a:ext uri="{9D8B030D-6E8A-4147-A177-3AD203B41FA5}">
                      <a16:colId xmlns:a16="http://schemas.microsoft.com/office/drawing/2014/main" val="475726338"/>
                    </a:ext>
                  </a:extLst>
                </a:gridCol>
                <a:gridCol w="1310185">
                  <a:extLst>
                    <a:ext uri="{9D8B030D-6E8A-4147-A177-3AD203B41FA5}">
                      <a16:colId xmlns:a16="http://schemas.microsoft.com/office/drawing/2014/main" val="609543526"/>
                    </a:ext>
                  </a:extLst>
                </a:gridCol>
                <a:gridCol w="1323833">
                  <a:extLst>
                    <a:ext uri="{9D8B030D-6E8A-4147-A177-3AD203B41FA5}">
                      <a16:colId xmlns:a16="http://schemas.microsoft.com/office/drawing/2014/main" val="2645060356"/>
                    </a:ext>
                  </a:extLst>
                </a:gridCol>
                <a:gridCol w="1282890">
                  <a:extLst>
                    <a:ext uri="{9D8B030D-6E8A-4147-A177-3AD203B41FA5}">
                      <a16:colId xmlns:a16="http://schemas.microsoft.com/office/drawing/2014/main" val="2597059121"/>
                    </a:ext>
                  </a:extLst>
                </a:gridCol>
              </a:tblGrid>
              <a:tr h="412495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Response - 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Quality Crusaders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Promiscuous Purchasers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Conscious Connoisseurs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215268"/>
                  </a:ext>
                </a:extLst>
              </a:tr>
              <a:tr h="2507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Taken a photo of an advert using a mobile phone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2840621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Researched a product/service online (NOT via mobile)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3425182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Purchased a product/service online (NOT via mobile)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2987084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Talked with friends about a product/service/brand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5441487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Used mobile phone to scan a QR code or tap an NFC tag on an advert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2887839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Went to store to buy a product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2513333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Used a mobile phone to make a purchase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5957239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Downloaded an app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9707452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Interacted directly with a brand page on social media sites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0312236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Researched a product/service on a mobile phone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832167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Texted/Called/Emailed for more information using a mobile phone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1882410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Redeemed a voucher with a mobile phone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7299248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Posted/shared content about a product/service/brand on social media sites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6651555"/>
                  </a:ext>
                </a:extLst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82882" y="293043"/>
            <a:ext cx="12781556" cy="610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Likelihood to respond versus the average main shopper in the household</a:t>
            </a:r>
          </a:p>
          <a:p>
            <a:r>
              <a:rPr lang="en-GB" sz="2000" dirty="0"/>
              <a:t>(index)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/>
              <a:t>GB TGI Clickstream 2016 Q4 (July 2015 - June 2016)  - with Mobile - Pop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17543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	</a:t>
            </a:r>
          </a:p>
        </p:txBody>
      </p:sp>
    </p:spTree>
    <p:extLst>
      <p:ext uri="{BB962C8B-B14F-4D97-AF65-F5344CB8AC3E}">
        <p14:creationId xmlns:p14="http://schemas.microsoft.com/office/powerpoint/2010/main" val="797457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182881" y="210541"/>
            <a:ext cx="12195174" cy="610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TGI FMCG Shopper archetypes: Population size in UK (000s)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553800817"/>
              </p:ext>
            </p:extLst>
          </p:nvPr>
        </p:nvGraphicFramePr>
        <p:xfrm>
          <a:off x="182881" y="820996"/>
          <a:ext cx="12012294" cy="5572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>
            <a:spLocks/>
          </p:cNvSpPr>
          <p:nvPr/>
        </p:nvSpPr>
        <p:spPr>
          <a:xfrm>
            <a:off x="9095614" y="4618783"/>
            <a:ext cx="1433485" cy="1338828"/>
          </a:xfrm>
          <a:prstGeom prst="rect">
            <a:avLst/>
          </a:prstGeom>
          <a:solidFill>
            <a:srgbClr val="E7E7E7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900" dirty="0"/>
          </a:p>
          <a:p>
            <a:pPr algn="ctr"/>
            <a:r>
              <a:rPr lang="en-GB" sz="900" dirty="0"/>
              <a:t>Savvy and passionate shoppers who get food knowledge from magazines, professionals, word of mouth, read ingredients and labels</a:t>
            </a:r>
          </a:p>
          <a:p>
            <a:pPr algn="ctr"/>
            <a:endParaRPr lang="en-GB" sz="900" dirty="0"/>
          </a:p>
        </p:txBody>
      </p:sp>
      <p:sp>
        <p:nvSpPr>
          <p:cNvPr id="18" name="TextBox 17"/>
          <p:cNvSpPr txBox="1">
            <a:spLocks/>
          </p:cNvSpPr>
          <p:nvPr/>
        </p:nvSpPr>
        <p:spPr>
          <a:xfrm>
            <a:off x="5979172" y="4610246"/>
            <a:ext cx="1433485" cy="1347363"/>
          </a:xfrm>
          <a:prstGeom prst="rect">
            <a:avLst/>
          </a:prstGeom>
          <a:solidFill>
            <a:srgbClr val="E7E7E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900" dirty="0"/>
              <a:t>Driven by convenience in general, locality, opening hours, parking, ease of use etc. </a:t>
            </a:r>
          </a:p>
        </p:txBody>
      </p:sp>
      <p:sp>
        <p:nvSpPr>
          <p:cNvPr id="19" name="TextBox 18"/>
          <p:cNvSpPr txBox="1">
            <a:spLocks/>
          </p:cNvSpPr>
          <p:nvPr/>
        </p:nvSpPr>
        <p:spPr>
          <a:xfrm>
            <a:off x="10653836" y="4610245"/>
            <a:ext cx="1329058" cy="1347363"/>
          </a:xfrm>
          <a:prstGeom prst="rect">
            <a:avLst/>
          </a:prstGeom>
          <a:solidFill>
            <a:srgbClr val="E7E7E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900" dirty="0"/>
              <a:t>Driven by ethical considerations such as Fair Trade, animal welfare, protection of the environment etc. </a:t>
            </a:r>
          </a:p>
        </p:txBody>
      </p:sp>
      <p:sp>
        <p:nvSpPr>
          <p:cNvPr id="20" name="TextBox 19"/>
          <p:cNvSpPr txBox="1">
            <a:spLocks/>
          </p:cNvSpPr>
          <p:nvPr/>
        </p:nvSpPr>
        <p:spPr>
          <a:xfrm>
            <a:off x="2866950" y="4615401"/>
            <a:ext cx="1433485" cy="1347363"/>
          </a:xfrm>
          <a:prstGeom prst="rect">
            <a:avLst/>
          </a:prstGeom>
          <a:solidFill>
            <a:srgbClr val="E7E7E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900" dirty="0"/>
              <a:t>Driven by routine, have narrow brand repertoire, more likely to be solus shoppers, tend to want to stick to tried and tested products/brands</a:t>
            </a:r>
          </a:p>
        </p:txBody>
      </p:sp>
      <p:sp>
        <p:nvSpPr>
          <p:cNvPr id="21" name="TextBox 20"/>
          <p:cNvSpPr txBox="1">
            <a:spLocks/>
          </p:cNvSpPr>
          <p:nvPr/>
        </p:nvSpPr>
        <p:spPr>
          <a:xfrm>
            <a:off x="7537393" y="4615401"/>
            <a:ext cx="1433485" cy="1347363"/>
          </a:xfrm>
          <a:prstGeom prst="rect">
            <a:avLst/>
          </a:prstGeom>
          <a:solidFill>
            <a:srgbClr val="E7E7E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900" dirty="0"/>
              <a:t>Driven by value, bargain hunters, have large brand repertoires, don’t like the idea of sticking to only a few brands</a:t>
            </a:r>
          </a:p>
        </p:txBody>
      </p:sp>
      <p:sp>
        <p:nvSpPr>
          <p:cNvPr id="22" name="TextBox 21"/>
          <p:cNvSpPr txBox="1">
            <a:spLocks/>
          </p:cNvSpPr>
          <p:nvPr/>
        </p:nvSpPr>
        <p:spPr>
          <a:xfrm>
            <a:off x="1446028" y="4610248"/>
            <a:ext cx="1300406" cy="1347363"/>
          </a:xfrm>
          <a:prstGeom prst="rect">
            <a:avLst/>
          </a:prstGeom>
          <a:solidFill>
            <a:srgbClr val="E7E7E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900" dirty="0"/>
              <a:t>Driven by superior quality and happy to pay a premium for it</a:t>
            </a:r>
          </a:p>
        </p:txBody>
      </p:sp>
      <p:sp>
        <p:nvSpPr>
          <p:cNvPr id="23" name="TextBox 22"/>
          <p:cNvSpPr txBox="1">
            <a:spLocks/>
          </p:cNvSpPr>
          <p:nvPr/>
        </p:nvSpPr>
        <p:spPr>
          <a:xfrm>
            <a:off x="4425171" y="4610247"/>
            <a:ext cx="1433485" cy="1347363"/>
          </a:xfrm>
          <a:prstGeom prst="rect">
            <a:avLst/>
          </a:prstGeom>
          <a:solidFill>
            <a:srgbClr val="E7E7E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900" dirty="0"/>
              <a:t>Driven by lowest price to meet strict budget, attracted by sales and promotions, special offers and loyalty schemes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/>
              <a:t>GB TGI Clickstream 2016 Q4 (July 2015 - June 2016)  - with Mobile - Pop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52449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9"/>
          <p:cNvSpPr txBox="1">
            <a:spLocks/>
          </p:cNvSpPr>
          <p:nvPr/>
        </p:nvSpPr>
        <p:spPr>
          <a:xfrm>
            <a:off x="759206" y="6237278"/>
            <a:ext cx="11129433" cy="15747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542925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714375" indent="-180975" algn="l" defTabSz="895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1076325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1257300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1438275" marR="0" indent="-180975" algn="l" defTabSz="895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 b="0" dirty="0">
                <a:latin typeface="+mn-lt"/>
              </a:rPr>
              <a:t>Base: Main Shoppers. M</a:t>
            </a:r>
            <a:r>
              <a:rPr lang="it-IT" sz="1200" b="0" dirty="0">
                <a:latin typeface="+mn-lt"/>
              </a:rPr>
              <a:t>edia neutral quintiles: quintile 1 (highest)</a:t>
            </a:r>
          </a:p>
          <a:p>
            <a:pPr algn="r"/>
            <a:r>
              <a:rPr lang="en-GB" sz="1200" b="0" dirty="0">
                <a:latin typeface="+mn-lt"/>
              </a:rPr>
              <a:t>Highest quintile is the 20% of the media audience who consume that medium most, </a:t>
            </a:r>
            <a:r>
              <a:rPr lang="en-GB" sz="1200" b="0" dirty="0" err="1">
                <a:latin typeface="+mn-lt"/>
              </a:rPr>
              <a:t>ie</a:t>
            </a:r>
            <a:r>
              <a:rPr lang="en-GB" sz="1200" b="0" dirty="0">
                <a:latin typeface="+mn-lt"/>
              </a:rPr>
              <a:t> the most typical consumer of that medium</a:t>
            </a:r>
            <a:endParaRPr lang="it-IT" sz="1200" b="0" dirty="0">
              <a:latin typeface="+mn-lt"/>
            </a:endParaRPr>
          </a:p>
          <a:p>
            <a:pPr algn="r"/>
            <a:endParaRPr lang="en-GB" sz="1200" b="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04424" y="4241774"/>
            <a:ext cx="2500800" cy="672000"/>
          </a:xfrm>
          <a:prstGeom prst="rect">
            <a:avLst/>
          </a:pr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Promiscuous Purchasers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6055" y="4247264"/>
            <a:ext cx="2500800" cy="672000"/>
          </a:xfrm>
          <a:prstGeom prst="rect">
            <a:avLst/>
          </a:pr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Quality Crusaders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29860" y="4236269"/>
            <a:ext cx="2500800" cy="672000"/>
          </a:xfrm>
          <a:prstGeom prst="rect">
            <a:avLst/>
          </a:pr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Conscious Connoisseurs</a:t>
            </a: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2259929862"/>
              </p:ext>
            </p:extLst>
          </p:nvPr>
        </p:nvGraphicFramePr>
        <p:xfrm>
          <a:off x="446055" y="2374292"/>
          <a:ext cx="2500800" cy="1909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4028622952"/>
              </p:ext>
            </p:extLst>
          </p:nvPr>
        </p:nvGraphicFramePr>
        <p:xfrm>
          <a:off x="3205102" y="2357091"/>
          <a:ext cx="2500800" cy="1909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554446860"/>
              </p:ext>
            </p:extLst>
          </p:nvPr>
        </p:nvGraphicFramePr>
        <p:xfrm>
          <a:off x="6082079" y="2351586"/>
          <a:ext cx="2500800" cy="1909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itle 1"/>
          <p:cNvSpPr txBox="1">
            <a:spLocks/>
          </p:cNvSpPr>
          <p:nvPr/>
        </p:nvSpPr>
        <p:spPr>
          <a:xfrm>
            <a:off x="292166" y="231240"/>
            <a:ext cx="11332413" cy="610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/>
              <a:t>OOH is most efficient for reaching Quality Crusaders, Promiscuous Purchasers and Conscious Connoisseurs</a:t>
            </a:r>
          </a:p>
        </p:txBody>
      </p: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834341" y="3164379"/>
            <a:ext cx="1969124" cy="0"/>
          </a:xfrm>
          <a:prstGeom prst="line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</p:cNvCxnSpPr>
          <p:nvPr/>
        </p:nvCxnSpPr>
        <p:spPr>
          <a:xfrm>
            <a:off x="3581279" y="3255152"/>
            <a:ext cx="1969124" cy="0"/>
          </a:xfrm>
          <a:prstGeom prst="line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6447239" y="3249647"/>
            <a:ext cx="1969124" cy="0"/>
          </a:xfrm>
          <a:prstGeom prst="line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16200000">
            <a:off x="-721385" y="2924190"/>
            <a:ext cx="2027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Index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747473" y="2881230"/>
            <a:ext cx="200859" cy="2093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7647373" y="2950073"/>
            <a:ext cx="200859" cy="2093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4637748" y="2675317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115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537648" y="2729014"/>
            <a:ext cx="4106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119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998828" y="3075057"/>
            <a:ext cx="200859" cy="2093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1927455" y="2857567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99</a:t>
            </a:r>
          </a:p>
        </p:txBody>
      </p:sp>
      <p:sp>
        <p:nvSpPr>
          <p:cNvPr id="3" name="Rectangle 2"/>
          <p:cNvSpPr/>
          <p:nvPr/>
        </p:nvSpPr>
        <p:spPr>
          <a:xfrm>
            <a:off x="9155296" y="2452796"/>
            <a:ext cx="2832112" cy="246646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>
                    <a:lumMod val="75000"/>
                  </a:schemeClr>
                </a:solidFill>
              </a:rPr>
              <a:t>Population size in UK</a:t>
            </a:r>
          </a:p>
          <a:p>
            <a:pPr algn="ctr"/>
            <a:endParaRPr lang="en-GB" sz="1400" dirty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r>
              <a:rPr lang="en-GB" sz="1400" dirty="0">
                <a:solidFill>
                  <a:schemeClr val="tx1">
                    <a:lumMod val="75000"/>
                  </a:schemeClr>
                </a:solidFill>
              </a:rPr>
              <a:t>Quality Crusaders: 7 M</a:t>
            </a:r>
          </a:p>
          <a:p>
            <a:pPr algn="ctr"/>
            <a:endParaRPr lang="en-GB" sz="1400" dirty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r>
              <a:rPr lang="en-GB" sz="1400" dirty="0">
                <a:solidFill>
                  <a:schemeClr val="tx1">
                    <a:lumMod val="75000"/>
                  </a:schemeClr>
                </a:solidFill>
              </a:rPr>
              <a:t>Promiscuous Purchasers: 2.5M</a:t>
            </a:r>
          </a:p>
          <a:p>
            <a:pPr algn="ctr"/>
            <a:endParaRPr lang="en-GB" sz="1400" dirty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r>
              <a:rPr lang="en-GB" sz="1400" dirty="0">
                <a:solidFill>
                  <a:schemeClr val="tx1">
                    <a:lumMod val="75000"/>
                  </a:schemeClr>
                </a:solidFill>
              </a:rPr>
              <a:t>Conscious Crusaders: 1.8M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0241" y="1628366"/>
            <a:ext cx="1802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Quintile 1 (highest)</a:t>
            </a:r>
          </a:p>
          <a:p>
            <a:endParaRPr lang="en-GB" sz="1400" dirty="0" err="1"/>
          </a:p>
        </p:txBody>
      </p:sp>
      <p:sp>
        <p:nvSpPr>
          <p:cNvPr id="35" name="Rectangle 34"/>
          <p:cNvSpPr/>
          <p:nvPr/>
        </p:nvSpPr>
        <p:spPr>
          <a:xfrm>
            <a:off x="157102" y="5922302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/>
              <a:t>GB TGI Clickstream 2016 Q4 (July 2015 - June 2016)  - with Mobile - Pop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992246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8581" y="3177504"/>
            <a:ext cx="2500800" cy="672000"/>
          </a:xfrm>
          <a:prstGeom prst="rect">
            <a:avLst/>
          </a:pr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Promiscuous Purchasers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8580" y="1780165"/>
            <a:ext cx="2500800" cy="672000"/>
          </a:xfrm>
          <a:prstGeom prst="rect">
            <a:avLst/>
          </a:pr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>
                <a:solidFill>
                  <a:schemeClr val="bg1"/>
                </a:solidFill>
              </a:rPr>
              <a:t>Quality Crusaders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8581" y="4637322"/>
            <a:ext cx="2500800" cy="672000"/>
          </a:xfrm>
          <a:prstGeom prst="rect">
            <a:avLst/>
          </a:pr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Conscious Connoisseurs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06981" y="1805834"/>
            <a:ext cx="3231975" cy="64633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/>
              <a:t>7 million in UK</a:t>
            </a:r>
          </a:p>
          <a:p>
            <a:r>
              <a:rPr lang="en-GB" sz="1200" dirty="0"/>
              <a:t>7 in 10 see Classic (index 106)</a:t>
            </a:r>
          </a:p>
          <a:p>
            <a:r>
              <a:rPr lang="en-GB" sz="1200" dirty="0"/>
              <a:t>4 in 10 see DOOH every week (index 107)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06982" y="3217052"/>
            <a:ext cx="3231975" cy="64633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2.5 million in UK</a:t>
            </a:r>
          </a:p>
          <a:p>
            <a:r>
              <a:rPr lang="en-GB" sz="1200" dirty="0"/>
              <a:t>8 in 10 see Classic (index 123)</a:t>
            </a:r>
          </a:p>
          <a:p>
            <a:r>
              <a:rPr lang="en-GB" sz="1200" dirty="0"/>
              <a:t>Half see DOOH every week (index 132)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06982" y="4644729"/>
            <a:ext cx="3231975" cy="64633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1.8 million in UK</a:t>
            </a:r>
          </a:p>
          <a:p>
            <a:r>
              <a:rPr lang="en-GB" sz="1200" dirty="0"/>
              <a:t>8 in 10 see Classic (index 115)</a:t>
            </a:r>
          </a:p>
          <a:p>
            <a:r>
              <a:rPr lang="en-GB" sz="1200" dirty="0"/>
              <a:t>4 in 10 see DOOH every week (index 117)</a:t>
            </a: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3298790" y="4603990"/>
            <a:ext cx="2500800" cy="738664"/>
          </a:xfrm>
          <a:prstGeom prst="rect">
            <a:avLst/>
          </a:prstGeom>
          <a:solidFill>
            <a:srgbClr val="E7E7E7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1050" dirty="0"/>
              <a:t>Savvy and passionate shoppers who get food knowledge from magazines, professionals, word of mouth, read ingredients and labels</a:t>
            </a: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3298790" y="3224905"/>
            <a:ext cx="2500800" cy="624599"/>
          </a:xfrm>
          <a:prstGeom prst="rect">
            <a:avLst/>
          </a:prstGeom>
          <a:solidFill>
            <a:srgbClr val="E7E7E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050" dirty="0"/>
              <a:t>Driven by value, bargain hunters, have large brand repertoires, don’t like the idea of sticking to only a few brands</a:t>
            </a: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3298789" y="1800407"/>
            <a:ext cx="2500800" cy="664593"/>
          </a:xfrm>
          <a:prstGeom prst="rect">
            <a:avLst/>
          </a:prstGeom>
          <a:solidFill>
            <a:srgbClr val="E7E7E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050" dirty="0"/>
              <a:t>Driven by superior quality and happy to pay a premium for it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2881" y="86196"/>
            <a:ext cx="11332413" cy="610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/>
              <a:t>Quality Crusaders, Promiscuous Purchasers and Conscious Connoisseurs can be efficiently reached with OOH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97727" y="-1504878"/>
            <a:ext cx="2764561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latin typeface="KantarBrown-Light"/>
              </a:rPr>
              <a:t>43% more likely to be female, 38% more likely to be aged</a:t>
            </a:r>
          </a:p>
          <a:p>
            <a:r>
              <a:rPr lang="en-GB" sz="1050" dirty="0">
                <a:latin typeface="KantarBrown-Light"/>
              </a:rPr>
              <a:t>between their mid-30s and mid-50s and particularly likely</a:t>
            </a:r>
          </a:p>
          <a:p>
            <a:r>
              <a:rPr lang="en-GB" sz="1050" dirty="0">
                <a:latin typeface="KantarBrown-Light"/>
              </a:rPr>
              <a:t>to be parents of school age children.</a:t>
            </a:r>
            <a:endParaRPr lang="en-GB" sz="1050" dirty="0"/>
          </a:p>
        </p:txBody>
      </p:sp>
      <p:sp>
        <p:nvSpPr>
          <p:cNvPr id="14" name="TextBox 13"/>
          <p:cNvSpPr txBox="1">
            <a:spLocks/>
          </p:cNvSpPr>
          <p:nvPr/>
        </p:nvSpPr>
        <p:spPr>
          <a:xfrm>
            <a:off x="5945882" y="3224905"/>
            <a:ext cx="2500800" cy="664593"/>
          </a:xfrm>
          <a:prstGeom prst="rect">
            <a:avLst/>
          </a:prstGeom>
          <a:solidFill>
            <a:srgbClr val="E7E7E7"/>
          </a:solidFill>
        </p:spPr>
        <p:txBody>
          <a:bodyPr wrap="square" rtlCol="0" anchor="ctr">
            <a:noAutofit/>
          </a:bodyPr>
          <a:lstStyle/>
          <a:p>
            <a:r>
              <a:rPr lang="en-GB" sz="1050" dirty="0">
                <a:latin typeface="KantarBrown-Light"/>
              </a:rPr>
              <a:t>43% more likely to be female, 38% more likely to be aged between their mid-30s and mid-50s and particularly likely</a:t>
            </a:r>
          </a:p>
          <a:p>
            <a:r>
              <a:rPr lang="en-GB" sz="1050" dirty="0">
                <a:latin typeface="KantarBrown-Light"/>
              </a:rPr>
              <a:t>to be parents of school age children.</a:t>
            </a:r>
            <a:endParaRPr lang="en-GB" sz="1050" dirty="0"/>
          </a:p>
        </p:txBody>
      </p:sp>
      <p:sp>
        <p:nvSpPr>
          <p:cNvPr id="15" name="TextBox 14"/>
          <p:cNvSpPr txBox="1">
            <a:spLocks/>
          </p:cNvSpPr>
          <p:nvPr/>
        </p:nvSpPr>
        <p:spPr>
          <a:xfrm>
            <a:off x="5945881" y="1800407"/>
            <a:ext cx="2500800" cy="664593"/>
          </a:xfrm>
          <a:prstGeom prst="rect">
            <a:avLst/>
          </a:prstGeom>
          <a:solidFill>
            <a:srgbClr val="E7E7E7"/>
          </a:solidFill>
        </p:spPr>
        <p:txBody>
          <a:bodyPr wrap="square" rtlCol="0" anchor="ctr">
            <a:noAutofit/>
          </a:bodyPr>
          <a:lstStyle/>
          <a:p>
            <a:r>
              <a:rPr lang="en-GB" sz="1050" dirty="0">
                <a:latin typeface="KantarBrown-Light"/>
              </a:rPr>
              <a:t>26% more likely to be between their mid-forties and mid-fifties. They are also relatively upmarket, 27% more likely to be in the (top) AB social grades</a:t>
            </a:r>
            <a:endParaRPr lang="en-GB" sz="1050" dirty="0"/>
          </a:p>
        </p:txBody>
      </p:sp>
      <p:sp>
        <p:nvSpPr>
          <p:cNvPr id="16" name="TextBox 15"/>
          <p:cNvSpPr txBox="1">
            <a:spLocks/>
          </p:cNvSpPr>
          <p:nvPr/>
        </p:nvSpPr>
        <p:spPr>
          <a:xfrm>
            <a:off x="5952886" y="4644729"/>
            <a:ext cx="2500800" cy="664593"/>
          </a:xfrm>
          <a:prstGeom prst="rect">
            <a:avLst/>
          </a:prstGeom>
          <a:solidFill>
            <a:srgbClr val="E7E7E7"/>
          </a:solidFill>
        </p:spPr>
        <p:txBody>
          <a:bodyPr wrap="square" rtlCol="0" anchor="ctr">
            <a:noAutofit/>
          </a:bodyPr>
          <a:lstStyle/>
          <a:p>
            <a:r>
              <a:rPr lang="en-GB" sz="1050" dirty="0">
                <a:latin typeface="KantarBrown-Light"/>
              </a:rPr>
              <a:t>46% more likely to be aged 25-34 and a quarter more likely to be female. They are also 53% more likely to be in the (top) AB social grades</a:t>
            </a:r>
            <a:endParaRPr lang="en-GB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4107401" y="1451137"/>
            <a:ext cx="88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Attitude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9520" y="1447536"/>
            <a:ext cx="128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Demographic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6649357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/>
              <a:t>GB TGI Clickstream 2016 Q4 (July 2015 - June 2016)  - with Mobile - Pop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846598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OOH formats do they see?</a:t>
            </a:r>
          </a:p>
        </p:txBody>
      </p:sp>
    </p:spTree>
    <p:extLst>
      <p:ext uri="{BB962C8B-B14F-4D97-AF65-F5344CB8AC3E}">
        <p14:creationId xmlns:p14="http://schemas.microsoft.com/office/powerpoint/2010/main" val="557969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563101"/>
              </p:ext>
            </p:extLst>
          </p:nvPr>
        </p:nvGraphicFramePr>
        <p:xfrm>
          <a:off x="2361316" y="293043"/>
          <a:ext cx="9647783" cy="581215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5730875">
                  <a:extLst>
                    <a:ext uri="{9D8B030D-6E8A-4147-A177-3AD203B41FA5}">
                      <a16:colId xmlns:a16="http://schemas.microsoft.com/office/drawing/2014/main" val="475726338"/>
                    </a:ext>
                  </a:extLst>
                </a:gridCol>
                <a:gridCol w="1310185">
                  <a:extLst>
                    <a:ext uri="{9D8B030D-6E8A-4147-A177-3AD203B41FA5}">
                      <a16:colId xmlns:a16="http://schemas.microsoft.com/office/drawing/2014/main" val="609543526"/>
                    </a:ext>
                  </a:extLst>
                </a:gridCol>
                <a:gridCol w="1323833">
                  <a:extLst>
                    <a:ext uri="{9D8B030D-6E8A-4147-A177-3AD203B41FA5}">
                      <a16:colId xmlns:a16="http://schemas.microsoft.com/office/drawing/2014/main" val="2645060356"/>
                    </a:ext>
                  </a:extLst>
                </a:gridCol>
                <a:gridCol w="1282890">
                  <a:extLst>
                    <a:ext uri="{9D8B030D-6E8A-4147-A177-3AD203B41FA5}">
                      <a16:colId xmlns:a16="http://schemas.microsoft.com/office/drawing/2014/main" val="2597059121"/>
                    </a:ext>
                  </a:extLst>
                </a:gridCol>
              </a:tblGrid>
              <a:tr h="376126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Seen in past week - DOOH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Quality Crusaders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Promiscuous Purchasers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Conscious Connoisseurs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215268"/>
                  </a:ext>
                </a:extLst>
              </a:tr>
              <a:tr h="250750"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+mn-lt"/>
                        </a:rPr>
                        <a:t>Advertising inside a taxi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2840621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Advertising at underground stations/platforms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3425182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Any Advertising on the Underground Network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2987084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Advertising at railway stations/platforms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5441487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Large hanging advertising objects in shopping centres/malls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2887839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Advertising on escalators in shopping centres/malls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2513333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Advertising in clubs or pubs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5957239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Other advertising at petrol stations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9707452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Advertising on the roof of a taxi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0312236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Any Advertising on the outside of a taxi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832167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Advertising inside a bus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1882410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Advertising outside supermarkets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7299248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Other advertising inside supermarkets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6651555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Advertising on a bus stop/shelter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1173399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Advertising in convenience shops/stores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6562998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Advertising at motorway service stations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288665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Advertising at an airport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3780470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Large advertising sites at the side of the road/buildings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9688105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Other advertising in shopping centres/malls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9820087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Small advertising sites on the street (excluding bus stops)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2643071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Advertising in supermarkets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4082638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effectLst/>
                          <a:latin typeface="+mn-lt"/>
                        </a:rPr>
                        <a:t>Advertising in cinema foyers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7376861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Advertising in washrooms/toilets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1205513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Advertising outside convenience shops/stores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47074"/>
                  </a:ext>
                </a:extLst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82882" y="293043"/>
            <a:ext cx="2178434" cy="610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Likelihood to see each format versus the average main shopper in the household</a:t>
            </a:r>
          </a:p>
          <a:p>
            <a:r>
              <a:rPr lang="en-GB" sz="2000" dirty="0"/>
              <a:t>(index)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/>
              <a:t>GB TGI Clickstream 2016 Q4 (July 2015 - June 2016)  - with Mobile - Pop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436537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861775"/>
              </p:ext>
            </p:extLst>
          </p:nvPr>
        </p:nvGraphicFramePr>
        <p:xfrm>
          <a:off x="2361316" y="293043"/>
          <a:ext cx="9647783" cy="581215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5730875">
                  <a:extLst>
                    <a:ext uri="{9D8B030D-6E8A-4147-A177-3AD203B41FA5}">
                      <a16:colId xmlns:a16="http://schemas.microsoft.com/office/drawing/2014/main" val="475726338"/>
                    </a:ext>
                  </a:extLst>
                </a:gridCol>
                <a:gridCol w="1310185">
                  <a:extLst>
                    <a:ext uri="{9D8B030D-6E8A-4147-A177-3AD203B41FA5}">
                      <a16:colId xmlns:a16="http://schemas.microsoft.com/office/drawing/2014/main" val="609543526"/>
                    </a:ext>
                  </a:extLst>
                </a:gridCol>
                <a:gridCol w="1323833">
                  <a:extLst>
                    <a:ext uri="{9D8B030D-6E8A-4147-A177-3AD203B41FA5}">
                      <a16:colId xmlns:a16="http://schemas.microsoft.com/office/drawing/2014/main" val="2645060356"/>
                    </a:ext>
                  </a:extLst>
                </a:gridCol>
                <a:gridCol w="1282890">
                  <a:extLst>
                    <a:ext uri="{9D8B030D-6E8A-4147-A177-3AD203B41FA5}">
                      <a16:colId xmlns:a16="http://schemas.microsoft.com/office/drawing/2014/main" val="2597059121"/>
                    </a:ext>
                  </a:extLst>
                </a:gridCol>
              </a:tblGrid>
              <a:tr h="376126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Seen in past week - Classic OOH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Quality Crusaders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Promiscuous Purchasers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Conscious Connoisseurs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215268"/>
                  </a:ext>
                </a:extLst>
              </a:tr>
              <a:tr h="250750"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+mn-lt"/>
                        </a:rPr>
                        <a:t>Advertising inside a taxi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2840621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Advertising at underground stations/platforms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3425182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Any Advertising on the Underground Network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2987084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Advertising at railway stations/platforms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5441487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Large hanging advertising objects in shopping centres/malls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2887839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Advertising on escalators in shopping centres/malls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2513333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Advertising in clubs or pubs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5957239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Other advertising at petrol stations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9707452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Advertising on the roof of a taxi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0312236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Any Advertising on the outside of a taxi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832167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Advertising inside a bus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1882410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Advertising outside supermarkets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7299248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Other advertising inside supermarkets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6651555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Advertising on a bus stop/shelter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1173399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Advertising in convenience shops/stores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6562998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Advertising at motorway service stations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288665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Advertising at an airport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3780470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Large advertising sites at the side of the road/buildings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9688105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Other advertising in shopping centres/malls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9820087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Small advertising sites on the street (excluding bus stops)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2643071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Advertising in supermarkets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4082638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effectLst/>
                          <a:latin typeface="+mn-lt"/>
                        </a:rPr>
                        <a:t>Advertising in cinema foyers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7376861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Advertising in washrooms/toilets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1205513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Advertising outside convenience shops/stores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47074"/>
                  </a:ext>
                </a:extLst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82882" y="293043"/>
            <a:ext cx="2178434" cy="610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Likelihood to see each format versus the average main shopper in the household</a:t>
            </a:r>
          </a:p>
          <a:p>
            <a:r>
              <a:rPr lang="en-GB" sz="2000" dirty="0"/>
              <a:t>(index)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/>
              <a:t>GB TGI Clickstream 2016 Q4 (July 2015 - June 2016)  - with Mobile - Pop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532379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do they respond to OOH?</a:t>
            </a:r>
          </a:p>
        </p:txBody>
      </p:sp>
    </p:spTree>
    <p:extLst>
      <p:ext uri="{BB962C8B-B14F-4D97-AF65-F5344CB8AC3E}">
        <p14:creationId xmlns:p14="http://schemas.microsoft.com/office/powerpoint/2010/main" val="3212933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984443"/>
              </p:ext>
            </p:extLst>
          </p:nvPr>
        </p:nvGraphicFramePr>
        <p:xfrm>
          <a:off x="1639421" y="1318723"/>
          <a:ext cx="9647783" cy="370624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5730875">
                  <a:extLst>
                    <a:ext uri="{9D8B030D-6E8A-4147-A177-3AD203B41FA5}">
                      <a16:colId xmlns:a16="http://schemas.microsoft.com/office/drawing/2014/main" val="475726338"/>
                    </a:ext>
                  </a:extLst>
                </a:gridCol>
                <a:gridCol w="1310185">
                  <a:extLst>
                    <a:ext uri="{9D8B030D-6E8A-4147-A177-3AD203B41FA5}">
                      <a16:colId xmlns:a16="http://schemas.microsoft.com/office/drawing/2014/main" val="609543526"/>
                    </a:ext>
                  </a:extLst>
                </a:gridCol>
                <a:gridCol w="1323833">
                  <a:extLst>
                    <a:ext uri="{9D8B030D-6E8A-4147-A177-3AD203B41FA5}">
                      <a16:colId xmlns:a16="http://schemas.microsoft.com/office/drawing/2014/main" val="2645060356"/>
                    </a:ext>
                  </a:extLst>
                </a:gridCol>
                <a:gridCol w="1282890">
                  <a:extLst>
                    <a:ext uri="{9D8B030D-6E8A-4147-A177-3AD203B41FA5}">
                      <a16:colId xmlns:a16="http://schemas.microsoft.com/office/drawing/2014/main" val="2597059121"/>
                    </a:ext>
                  </a:extLst>
                </a:gridCol>
              </a:tblGrid>
              <a:tr h="412495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Response – at the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Quality Crusaders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Promiscuous Purchasers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Conscious Connoisseurs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215268"/>
                  </a:ext>
                </a:extLst>
              </a:tr>
              <a:tr h="2507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Used a mobile phone to make a purchase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2840621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Texted/Called/Emailed for more information using a mobile phone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3425182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Researched a product/service online (NOT via mobile)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2987084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Redeemed a voucher with a mobile phone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5441487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Taken a photo of an advert using a mobile phone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2887839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Went to store to buy a product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2513333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Researched a product/service on a mobile phone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5957239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Purchased a product/service online (NOT via mobile)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9707452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Used mobile phone to scan a QR code or tap an NFC tag on an advert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0312236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Talked with friends about a product/service/brand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832167"/>
                  </a:ext>
                </a:extLst>
              </a:tr>
              <a:tr h="210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Downloaded an app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1882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Posted/shared content about a product/service/brand on social media sites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7299248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Interacted directly with a brand page on social media sites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6651555"/>
                  </a:ext>
                </a:extLst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82882" y="293043"/>
            <a:ext cx="12781556" cy="610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Likelihood to respond versus the average main shopper in the household</a:t>
            </a:r>
          </a:p>
          <a:p>
            <a:r>
              <a:rPr lang="en-GB" sz="2000" dirty="0"/>
              <a:t>(index)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/>
              <a:t>GB TGI Clickstream 2016 Q4 (July 2015 - June 2016)  - with Mobile - Pop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685936282"/>
      </p:ext>
    </p:extLst>
  </p:cSld>
  <p:clrMapOvr>
    <a:masterClrMapping/>
  </p:clrMapOvr>
</p:sld>
</file>

<file path=ppt/theme/theme1.xml><?xml version="1.0" encoding="utf-8"?>
<a:theme xmlns:a="http://schemas.openxmlformats.org/drawingml/2006/main" name="OutSmart">
  <a:themeElements>
    <a:clrScheme name="OutSmart">
      <a:dk1>
        <a:srgbClr val="7A7D81"/>
      </a:dk1>
      <a:lt1>
        <a:sysClr val="window" lastClr="FFFFFF"/>
      </a:lt1>
      <a:dk2>
        <a:srgbClr val="A2B2C8"/>
      </a:dk2>
      <a:lt2>
        <a:srgbClr val="F6F5EE"/>
      </a:lt2>
      <a:accent1>
        <a:srgbClr val="8B2CB1"/>
      </a:accent1>
      <a:accent2>
        <a:srgbClr val="FF7E0E"/>
      </a:accent2>
      <a:accent3>
        <a:srgbClr val="99C900"/>
      </a:accent3>
      <a:accent4>
        <a:srgbClr val="00C6B7"/>
      </a:accent4>
      <a:accent5>
        <a:srgbClr val="E31C79"/>
      </a:accent5>
      <a:accent6>
        <a:srgbClr val="7A7D81"/>
      </a:accent6>
      <a:hlink>
        <a:srgbClr val="E31C79"/>
      </a:hlink>
      <a:folHlink>
        <a:srgbClr val="1D1D1B"/>
      </a:folHlink>
    </a:clrScheme>
    <a:fontScheme name="Outsmart">
      <a:majorFont>
        <a:latin typeface="Arial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50355</TotalTime>
  <Words>1707</Words>
  <Application>Microsoft Office PowerPoint</Application>
  <PresentationFormat>Custom</PresentationFormat>
  <Paragraphs>440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Schoolbook</vt:lpstr>
      <vt:lpstr>KantarBrown-Light</vt:lpstr>
      <vt:lpstr>OutSmart</vt:lpstr>
      <vt:lpstr>FMCG Shoppers Archetypes   </vt:lpstr>
      <vt:lpstr>PowerPoint Presentation</vt:lpstr>
      <vt:lpstr>PowerPoint Presentation</vt:lpstr>
      <vt:lpstr>PowerPoint Presentation</vt:lpstr>
      <vt:lpstr>What OOH formats do they see?</vt:lpstr>
      <vt:lpstr>PowerPoint Presentation</vt:lpstr>
      <vt:lpstr>PowerPoint Presentation</vt:lpstr>
      <vt:lpstr>How do they respond to OOH?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Batt</dc:creator>
  <cp:lastModifiedBy>Tim Lumb</cp:lastModifiedBy>
  <cp:revision>174</cp:revision>
  <dcterms:created xsi:type="dcterms:W3CDTF">2015-08-31T12:50:51Z</dcterms:created>
  <dcterms:modified xsi:type="dcterms:W3CDTF">2017-02-22T12:01:16Z</dcterms:modified>
</cp:coreProperties>
</file>